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77" r:id="rId6"/>
    <p:sldId id="282" r:id="rId7"/>
    <p:sldId id="314" r:id="rId8"/>
    <p:sldId id="316" r:id="rId9"/>
    <p:sldId id="317" r:id="rId10"/>
    <p:sldId id="320" r:id="rId11"/>
    <p:sldId id="321" r:id="rId12"/>
    <p:sldId id="291" r:id="rId13"/>
    <p:sldId id="260" r:id="rId14"/>
    <p:sldId id="290" r:id="rId15"/>
    <p:sldId id="296" r:id="rId16"/>
    <p:sldId id="313" r:id="rId17"/>
    <p:sldId id="322" r:id="rId18"/>
    <p:sldId id="293" r:id="rId19"/>
    <p:sldId id="325" r:id="rId20"/>
    <p:sldId id="306" r:id="rId21"/>
    <p:sldId id="307" r:id="rId22"/>
    <p:sldId id="308" r:id="rId23"/>
    <p:sldId id="323" r:id="rId24"/>
    <p:sldId id="302" r:id="rId25"/>
    <p:sldId id="292" r:id="rId26"/>
    <p:sldId id="326" r:id="rId27"/>
    <p:sldId id="324" r:id="rId28"/>
    <p:sldId id="27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173" autoAdjust="0"/>
  </p:normalViewPr>
  <p:slideViewPr>
    <p:cSldViewPr snapToGrid="0">
      <p:cViewPr varScale="1">
        <p:scale>
          <a:sx n="77" d="100"/>
          <a:sy n="77" d="100"/>
        </p:scale>
        <p:origin x="96" y="245"/>
      </p:cViewPr>
      <p:guideLst>
        <p:guide orient="horz" pos="792"/>
        <p:guide pos="3144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6/15/2022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6/15/2022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12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2.svg"/><Relationship Id="rId5" Type="http://schemas.openxmlformats.org/officeDocument/2006/relationships/image" Target="../media/image13.svg"/><Relationship Id="rId10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Rectangle 343">
            <a:extLst>
              <a:ext uri="{FF2B5EF4-FFF2-40B4-BE49-F238E27FC236}">
                <a16:creationId xmlns:a16="http://schemas.microsoft.com/office/drawing/2014/main" id="{0685D98A-CA5A-4C48-9AEB-4C1A201237A1}"/>
              </a:ext>
            </a:extLst>
          </p:cNvPr>
          <p:cNvSpPr/>
          <p:nvPr userDrawn="1"/>
        </p:nvSpPr>
        <p:spPr>
          <a:xfrm>
            <a:off x="2021206" y="4828032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4664" y="1122363"/>
            <a:ext cx="5486400" cy="2387600"/>
          </a:xfrm>
        </p:spPr>
        <p:txBody>
          <a:bodyPr anchor="b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0759" y="3602038"/>
            <a:ext cx="54864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F97041-3EE3-4F17-990B-3AC264934EF0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2457970" y="1686431"/>
            <a:ext cx="18288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02070B-3F7D-436A-849C-FB64175E8B45}"/>
              </a:ext>
            </a:extLst>
          </p:cNvPr>
          <p:cNvSpPr/>
          <p:nvPr userDrawn="1"/>
        </p:nvSpPr>
        <p:spPr>
          <a:xfrm>
            <a:off x="0" y="6108192"/>
            <a:ext cx="2029968" cy="7498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675AAC8A-F8AB-44A3-9748-96464E9E0B6B}"/>
              </a:ext>
            </a:extLst>
          </p:cNvPr>
          <p:cNvSpPr/>
          <p:nvPr userDrawn="1"/>
        </p:nvSpPr>
        <p:spPr>
          <a:xfrm>
            <a:off x="4054172" y="4069080"/>
            <a:ext cx="2788920" cy="278892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C3F6810-4D95-4C6E-A30A-459BAD7510FE}"/>
              </a:ext>
            </a:extLst>
          </p:cNvPr>
          <p:cNvGrpSpPr/>
          <p:nvPr userDrawn="1"/>
        </p:nvGrpSpPr>
        <p:grpSpPr>
          <a:xfrm>
            <a:off x="23853" y="2101527"/>
            <a:ext cx="1920240" cy="1920240"/>
            <a:chOff x="5361924" y="7472790"/>
            <a:chExt cx="1828800" cy="1828800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81973B3A-7185-45FB-A2E6-A7BDE6414DF3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DACFFF66-0600-406E-AF42-9FD8E8EDB397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9411687D-2631-487B-AEAB-39750C9E52B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4BDDEAF6-0726-4BF4-96D7-EBA489ABF3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89" name="Group 88">
                      <a:extLst>
                        <a:ext uri="{FF2B5EF4-FFF2-40B4-BE49-F238E27FC236}">
                          <a16:creationId xmlns:a16="http://schemas.microsoft.com/office/drawing/2014/main" id="{F80BBFBA-D0FB-4E20-8981-F569A2A0B678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6B3BCF7C-4204-4B1A-8371-96E859FC8425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3" name="Group 82">
                          <a:extLst>
                            <a:ext uri="{FF2B5EF4-FFF2-40B4-BE49-F238E27FC236}">
                              <a16:creationId xmlns:a16="http://schemas.microsoft.com/office/drawing/2014/main" id="{31CF95CD-48BB-4659-870A-21584266D83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78" name="Oval 77">
                            <a:extLst>
                              <a:ext uri="{FF2B5EF4-FFF2-40B4-BE49-F238E27FC236}">
                                <a16:creationId xmlns:a16="http://schemas.microsoft.com/office/drawing/2014/main" id="{871E1954-F3FD-427D-8FFA-F28839673545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80" name="Oval 79">
                            <a:extLst>
                              <a:ext uri="{FF2B5EF4-FFF2-40B4-BE49-F238E27FC236}">
                                <a16:creationId xmlns:a16="http://schemas.microsoft.com/office/drawing/2014/main" id="{B655BD1D-8AE2-43E7-B1D4-17923D0E017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2" name="Oval 81">
                          <a:extLst>
                            <a:ext uri="{FF2B5EF4-FFF2-40B4-BE49-F238E27FC236}">
                              <a16:creationId xmlns:a16="http://schemas.microsoft.com/office/drawing/2014/main" id="{9F92C461-5E10-49F3-B4F0-F320512C0756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5" name="Oval 84">
                        <a:extLst>
                          <a:ext uri="{FF2B5EF4-FFF2-40B4-BE49-F238E27FC236}">
                            <a16:creationId xmlns:a16="http://schemas.microsoft.com/office/drawing/2014/main" id="{A6D57951-375C-41E9-BF45-DFC40F8E0A1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88" name="Oval 87">
                      <a:extLst>
                        <a:ext uri="{FF2B5EF4-FFF2-40B4-BE49-F238E27FC236}">
                          <a16:creationId xmlns:a16="http://schemas.microsoft.com/office/drawing/2014/main" id="{E4A4216D-DF9B-4DD9-989C-1F4040F3F4F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3DCCC81D-9EE7-47A8-8A4C-74B5E047A3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9985F9FD-CFFB-417E-A560-28BD7BC7EE86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A923F7B-7D75-4E04-AE62-D5B99F6457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0239D2C-73EF-42E3-B73F-E69B7C27F65B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9BA1C3D-ADED-4596-8A9D-3DEC7E848945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15F2BFA-6803-42A0-A870-794B120EF574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9A173D-9FE5-446C-B59E-5D7C0A00BF6C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74C3792-995F-4717-8C8B-089BBA7DE9C7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8FD950B-0E2B-4905-8DE9-195E24B2ABE7}"/>
              </a:ext>
            </a:extLst>
          </p:cNvPr>
          <p:cNvSpPr/>
          <p:nvPr userDrawn="1"/>
        </p:nvSpPr>
        <p:spPr>
          <a:xfrm rot="10800000">
            <a:off x="1013527" y="2043171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Rectangle 9">
            <a:extLst>
              <a:ext uri="{FF2B5EF4-FFF2-40B4-BE49-F238E27FC236}">
                <a16:creationId xmlns:a16="http://schemas.microsoft.com/office/drawing/2014/main" id="{D0B57759-E007-4FD0-9C6B-356DC53050C4}"/>
              </a:ext>
            </a:extLst>
          </p:cNvPr>
          <p:cNvSpPr/>
          <p:nvPr userDrawn="1"/>
        </p:nvSpPr>
        <p:spPr>
          <a:xfrm rot="5400000">
            <a:off x="2028432" y="482104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273C520A-0126-47DA-A75B-1A38883907A2}"/>
              </a:ext>
            </a:extLst>
          </p:cNvPr>
          <p:cNvSpPr/>
          <p:nvPr userDrawn="1"/>
        </p:nvSpPr>
        <p:spPr>
          <a:xfrm>
            <a:off x="861942" y="888111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AB12487D-8BC9-4BEB-B6A7-B9DD702B2BD3}"/>
              </a:ext>
            </a:extLst>
          </p:cNvPr>
          <p:cNvSpPr/>
          <p:nvPr userDrawn="1"/>
        </p:nvSpPr>
        <p:spPr>
          <a:xfrm>
            <a:off x="0" y="4082178"/>
            <a:ext cx="2029968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7" name="Graphic 296">
            <a:extLst>
              <a:ext uri="{FF2B5EF4-FFF2-40B4-BE49-F238E27FC236}">
                <a16:creationId xmlns:a16="http://schemas.microsoft.com/office/drawing/2014/main" id="{AEE6DE36-A3C9-4D40-B471-F49B6A875D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029016" y="2051944"/>
            <a:ext cx="2029968" cy="2029968"/>
          </a:xfrm>
          <a:prstGeom prst="rect">
            <a:avLst/>
          </a:prstGeom>
        </p:spPr>
      </p:pic>
      <p:pic>
        <p:nvPicPr>
          <p:cNvPr id="299" name="Graphic 298">
            <a:extLst>
              <a:ext uri="{FF2B5EF4-FFF2-40B4-BE49-F238E27FC236}">
                <a16:creationId xmlns:a16="http://schemas.microsoft.com/office/drawing/2014/main" id="{99FF86FA-8891-4235-B88B-CFCA3B57E5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078224"/>
            <a:ext cx="2029968" cy="2029968"/>
          </a:xfrm>
          <a:prstGeom prst="rect">
            <a:avLst/>
          </a:prstGeom>
        </p:spPr>
      </p:pic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ADD6DC9-9036-47C7-AAE5-8AF23CE0C81D}"/>
              </a:ext>
            </a:extLst>
          </p:cNvPr>
          <p:cNvCxnSpPr>
            <a:cxnSpLocks/>
          </p:cNvCxnSpPr>
          <p:nvPr userDrawn="1"/>
        </p:nvCxnSpPr>
        <p:spPr>
          <a:xfrm>
            <a:off x="974376" y="989441"/>
            <a:ext cx="5867327" cy="58672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08027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7210727-8680-449A-9AC7-094F823C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53C0381-DF18-4C74-B221-47035650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338C9D5-18F2-4E98-9B4B-F691BC24D0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F15C78F9-B77F-44BB-9DD3-7FD6042F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7A2CE885-91AB-475D-937A-12B9D463D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AF0A068C-26D9-4FC8-AD91-8B62AA304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C761AA1-7048-41AE-AA8B-1FD077C8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6439D65-6A92-4B4C-8307-6CB811F9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AB85375-9E39-4BEF-908C-531D02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B459F3AA-94CC-42D0-8666-6ACC47E3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FD28A03E-E672-4334-B8F0-0D349796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985153C5-B300-4F05-832B-67E58EF5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2999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2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2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598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4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4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198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2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2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0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2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2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2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4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4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4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2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2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2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4E530EA6-2F2B-481A-AA24-DCD67A71F1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54A9E911-EA72-48DC-8A5D-F25D6E0B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108A73E5-84FC-4283-9424-C4615384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3968" y="0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6291370-C9EE-4280-B18D-332658DF0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10B7E39-771C-4552-A50D-711B48AD6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BBC48B-0E27-4D81-B081-4BF3F41D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28253" y="4052815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15" y="5086646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522571C-09D3-4F39-B963-76F80D9973F1}"/>
              </a:ext>
            </a:extLst>
          </p:cNvPr>
          <p:cNvSpPr/>
          <p:nvPr userDrawn="1"/>
        </p:nvSpPr>
        <p:spPr>
          <a:xfrm>
            <a:off x="2029968" y="6045049"/>
            <a:ext cx="2029968" cy="8129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0" y="4828032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860" y="4828032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Date Placeholder 3">
            <a:extLst>
              <a:ext uri="{FF2B5EF4-FFF2-40B4-BE49-F238E27FC236}">
                <a16:creationId xmlns:a16="http://schemas.microsoft.com/office/drawing/2014/main" id="{5E4B9359-45F7-446D-8327-B1978DE8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13" name="Footer Placeholder 4">
            <a:extLst>
              <a:ext uri="{FF2B5EF4-FFF2-40B4-BE49-F238E27FC236}">
                <a16:creationId xmlns:a16="http://schemas.microsoft.com/office/drawing/2014/main" id="{A808BC2F-0D21-4E99-B8C6-DC1C7CD1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14" name="Slide Number Placeholder 5">
            <a:extLst>
              <a:ext uri="{FF2B5EF4-FFF2-40B4-BE49-F238E27FC236}">
                <a16:creationId xmlns:a16="http://schemas.microsoft.com/office/drawing/2014/main" id="{054CC8D5-17CB-435D-B227-465D3B8F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1725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4706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0257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5529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59403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0473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7601" y="2930958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6341" y="458327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08491" y="501416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0475" y="544906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2624" y="587994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5175" y="630117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37325" y="673206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19309" y="716696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1859" y="758817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5991" y="801908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3841" y="844997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51857" y="888486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9307" y="930608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7157" y="973697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5173" y="1017188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3024" y="1060277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40475" y="1102398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8323" y="1145488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6338" y="1188978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4190" y="1232066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2360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89323" y="5806086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28453" y="5867106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67584" y="5928926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6717" y="5989948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6647" y="6049364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5780" y="6110384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4911" y="6172206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4843" y="6231622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3974" y="6292642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3104" y="6353662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2237" y="6415482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2168" y="6474900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1300" y="6535920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0431" y="6597740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39562" y="6658760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79494" y="6718178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18626" y="6779198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0452" y="6841018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69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4267" y="-1213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Date Placeholder 3">
            <a:extLst>
              <a:ext uri="{FF2B5EF4-FFF2-40B4-BE49-F238E27FC236}">
                <a16:creationId xmlns:a16="http://schemas.microsoft.com/office/drawing/2014/main" id="{405B8744-A7AF-461F-9103-708D9BFE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6" name="Footer Placeholder 4">
            <a:extLst>
              <a:ext uri="{FF2B5EF4-FFF2-40B4-BE49-F238E27FC236}">
                <a16:creationId xmlns:a16="http://schemas.microsoft.com/office/drawing/2014/main" id="{C902A11D-5CD4-4561-882F-26EA89ADC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7" name="Slide Number Placeholder 5">
            <a:extLst>
              <a:ext uri="{FF2B5EF4-FFF2-40B4-BE49-F238E27FC236}">
                <a16:creationId xmlns:a16="http://schemas.microsoft.com/office/drawing/2014/main" id="{F0739A04-E734-4FCE-954E-0C4FB1A4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62032" y="201443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60492" y="202456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62032" y="0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0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9364" y="-708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7476" y="4807776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60492" y="404153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72" y="5079562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9640" y="-9144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8984" y="6016751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1156" y="4828032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7718" y="2092719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8160" y="4045868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8160" y="2029968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8160" y="2012062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5096" y="1874902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29CA98-D89C-4A69-9A55-8D6C17DCDDF0}"/>
              </a:ext>
            </a:extLst>
          </p:cNvPr>
          <p:cNvSpPr/>
          <p:nvPr userDrawn="1"/>
        </p:nvSpPr>
        <p:spPr>
          <a:xfrm>
            <a:off x="2029040" y="4775407"/>
            <a:ext cx="2029968" cy="20775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anchor="b"/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8" name="Rectangle 9">
            <a:extLst>
              <a:ext uri="{FF2B5EF4-FFF2-40B4-BE49-F238E27FC236}">
                <a16:creationId xmlns:a16="http://schemas.microsoft.com/office/drawing/2014/main" id="{D0B57759-E007-4FD0-9C6B-356DC53050C4}"/>
              </a:ext>
            </a:extLst>
          </p:cNvPr>
          <p:cNvSpPr/>
          <p:nvPr userDrawn="1"/>
        </p:nvSpPr>
        <p:spPr>
          <a:xfrm>
            <a:off x="0" y="4056331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FF8CD3D-0C64-4277-97B2-200B96EE22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0" y="4069288"/>
            <a:ext cx="2029968" cy="202996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3CEE5D2-51CF-4C1A-9AF9-A5B47F445229}"/>
              </a:ext>
            </a:extLst>
          </p:cNvPr>
          <p:cNvSpPr/>
          <p:nvPr userDrawn="1"/>
        </p:nvSpPr>
        <p:spPr>
          <a:xfrm>
            <a:off x="0" y="6098433"/>
            <a:ext cx="2029968" cy="759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900790-71B8-45C8-9B6D-07E23CEA7632}"/>
              </a:ext>
            </a:extLst>
          </p:cNvPr>
          <p:cNvSpPr/>
          <p:nvPr userDrawn="1"/>
        </p:nvSpPr>
        <p:spPr>
          <a:xfrm>
            <a:off x="2029968" y="4059798"/>
            <a:ext cx="2029968" cy="7595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8AC969-4FA2-44AD-A273-2A0B7839749F}"/>
              </a:ext>
            </a:extLst>
          </p:cNvPr>
          <p:cNvSpPr/>
          <p:nvPr userDrawn="1"/>
        </p:nvSpPr>
        <p:spPr>
          <a:xfrm>
            <a:off x="6101628" y="4053385"/>
            <a:ext cx="3178103" cy="2799549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220" y="4055808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058754" y="4060579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4074136" y="4059923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4457344-691C-417A-9C29-5AD8ABC43E5A}"/>
              </a:ext>
            </a:extLst>
          </p:cNvPr>
          <p:cNvGrpSpPr/>
          <p:nvPr userDrawn="1"/>
        </p:nvGrpSpPr>
        <p:grpSpPr>
          <a:xfrm>
            <a:off x="2034619" y="4836676"/>
            <a:ext cx="1965960" cy="1965960"/>
            <a:chOff x="5361924" y="7472790"/>
            <a:chExt cx="1828800" cy="1828800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8DDC918-5A9B-4D14-98A4-9002D8520FD4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2366D07F-988F-459E-BBD3-15126F92902E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6CCACE8C-699F-4B10-BA84-94167BA05CC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59F49E32-0B71-4676-8012-BA971DA2100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78" name="Group 177">
                      <a:extLst>
                        <a:ext uri="{FF2B5EF4-FFF2-40B4-BE49-F238E27FC236}">
                          <a16:creationId xmlns:a16="http://schemas.microsoft.com/office/drawing/2014/main" id="{DF41FA5A-1504-4DC4-B514-00C377423E7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80" name="Group 179">
                        <a:extLst>
                          <a:ext uri="{FF2B5EF4-FFF2-40B4-BE49-F238E27FC236}">
                            <a16:creationId xmlns:a16="http://schemas.microsoft.com/office/drawing/2014/main" id="{68B4610A-A91F-459F-A9C5-9FC624665516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2" name="Group 181">
                          <a:extLst>
                            <a:ext uri="{FF2B5EF4-FFF2-40B4-BE49-F238E27FC236}">
                              <a16:creationId xmlns:a16="http://schemas.microsoft.com/office/drawing/2014/main" id="{D794F6E3-A9E3-42A9-93AA-7B9E20AD922D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84" name="Oval 183">
                            <a:extLst>
                              <a:ext uri="{FF2B5EF4-FFF2-40B4-BE49-F238E27FC236}">
                                <a16:creationId xmlns:a16="http://schemas.microsoft.com/office/drawing/2014/main" id="{90B634B0-4792-4A28-B92A-ACA35F177675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85" name="Oval 184">
                            <a:extLst>
                              <a:ext uri="{FF2B5EF4-FFF2-40B4-BE49-F238E27FC236}">
                                <a16:creationId xmlns:a16="http://schemas.microsoft.com/office/drawing/2014/main" id="{1B466310-2C61-42F1-81EB-2B5BF01B2267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3" name="Oval 182">
                          <a:extLst>
                            <a:ext uri="{FF2B5EF4-FFF2-40B4-BE49-F238E27FC236}">
                              <a16:creationId xmlns:a16="http://schemas.microsoft.com/office/drawing/2014/main" id="{53A72A9A-79AE-4A89-8938-7A85E2248DE6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81" name="Oval 180">
                        <a:extLst>
                          <a:ext uri="{FF2B5EF4-FFF2-40B4-BE49-F238E27FC236}">
                            <a16:creationId xmlns:a16="http://schemas.microsoft.com/office/drawing/2014/main" id="{02618DCD-5B83-4412-9D1A-968C246DCAC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29B173F9-A6EA-4B31-B4C6-3C8DE08F2F1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466DB0E2-4B80-4A09-8BCA-9432E1E1DA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20D2F087-D77F-4913-922E-014FB9DEE63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DD44EC19-A244-4489-9CB8-0361CFBFD02F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C5C029E7-6D6D-4D14-8D8E-E407011AF097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4A74D8A7-ACD3-40A3-918D-46DF99BF9F3E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9C994ED9-5124-452B-986B-4782056BCFB3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8ADCBFB4-9F0A-40FB-A585-2728254E0A7C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2E049E2-81A6-45F8-BA9F-DEA21400B1AD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5F20D6C-6085-4D3F-9186-6895908C97B9}"/>
              </a:ext>
            </a:extLst>
          </p:cNvPr>
          <p:cNvSpPr/>
          <p:nvPr userDrawn="1"/>
        </p:nvSpPr>
        <p:spPr>
          <a:xfrm rot="16200000">
            <a:off x="2537077" y="5335524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C56BE23-DE49-4D55-A6A0-DFE2A870120D}"/>
              </a:ext>
            </a:extLst>
          </p:cNvPr>
          <p:cNvSpPr/>
          <p:nvPr userDrawn="1"/>
        </p:nvSpPr>
        <p:spPr>
          <a:xfrm>
            <a:off x="4058844" y="6089528"/>
            <a:ext cx="2049251" cy="7684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2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834AD064-B2F1-4462-89CD-E6E2F6B0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201E0480-817D-41A9-8CC8-A0AFF1B9B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01D21600-5A92-452F-96FB-F6BC365A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4952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763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1" r:id="rId3"/>
    <p:sldLayoutId id="2147483677" r:id="rId4"/>
    <p:sldLayoutId id="2147483679" r:id="rId5"/>
    <p:sldLayoutId id="2147483678" r:id="rId6"/>
    <p:sldLayoutId id="2147483681" r:id="rId7"/>
    <p:sldLayoutId id="2147483680" r:id="rId8"/>
    <p:sldLayoutId id="2147483694" r:id="rId9"/>
    <p:sldLayoutId id="2147483685" r:id="rId10"/>
    <p:sldLayoutId id="2147483696" r:id="rId11"/>
    <p:sldLayoutId id="2147483697" r:id="rId12"/>
    <p:sldLayoutId id="2147483687" r:id="rId13"/>
    <p:sldLayoutId id="2147483684" r:id="rId14"/>
    <p:sldLayoutId id="2147483698" r:id="rId15"/>
    <p:sldLayoutId id="2147483676" r:id="rId16"/>
    <p:sldLayoutId id="2147483671" r:id="rId17"/>
    <p:sldLayoutId id="2147483670" r:id="rId18"/>
    <p:sldLayoutId id="2147483683" r:id="rId19"/>
    <p:sldLayoutId id="2147483672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4664" y="1122363"/>
            <a:ext cx="5486400" cy="2387600"/>
          </a:xfrm>
        </p:spPr>
        <p:txBody>
          <a:bodyPr/>
          <a:lstStyle/>
          <a:p>
            <a:r>
              <a:rPr lang="en-US" sz="6000" dirty="0"/>
              <a:t>DIY PROJECT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4664" y="3544010"/>
            <a:ext cx="5486400" cy="1655762"/>
          </a:xfrm>
        </p:spPr>
        <p:txBody>
          <a:bodyPr>
            <a:normAutofit/>
          </a:bodyPr>
          <a:lstStyle/>
          <a:p>
            <a:r>
              <a:rPr lang="en-US" sz="2800" dirty="0"/>
              <a:t>Team G 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678" y="7715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COMPONENTS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6960340"/>
              </p:ext>
            </p:extLst>
          </p:nvPr>
        </p:nvGraphicFramePr>
        <p:xfrm>
          <a:off x="1084973" y="1552511"/>
          <a:ext cx="8517663" cy="4686067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554519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2212274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750870">
                  <a:extLst>
                    <a:ext uri="{9D8B030D-6E8A-4147-A177-3AD203B41FA5}">
                      <a16:colId xmlns:a16="http://schemas.microsoft.com/office/drawing/2014/main" val="1584935695"/>
                    </a:ext>
                  </a:extLst>
                </a:gridCol>
              </a:tblGrid>
              <a:tr h="63179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Name of the components </a:t>
                      </a:r>
                    </a:p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Quantity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               Cost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611488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004244551"/>
                  </a:ext>
                </a:extLst>
              </a:tr>
              <a:tr h="558315"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N" sz="1800" b="0" i="0" dirty="0">
                          <a:effectLst/>
                          <a:latin typeface="myriad-pro"/>
                        </a:rPr>
                        <a:t>Arduino Uno Board 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862 Rs    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19038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PIR sensor</a:t>
                      </a: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199 Rs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558315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BUZZER</a:t>
                      </a: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80 Rs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943810387"/>
                  </a:ext>
                </a:extLst>
              </a:tr>
              <a:tr h="558315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Ultrasonic sensor </a:t>
                      </a: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220 Rs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19038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Breadboard</a:t>
                      </a: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    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168 Rs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1903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      LED</a:t>
                      </a: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36 Rs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390226323"/>
                  </a:ext>
                </a:extLst>
              </a:tr>
              <a:tr h="31903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        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Jumper wires </a:t>
                      </a: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185 Rs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26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1750 Rs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2D108-1BA8-4015-8A00-41E4AF57BE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868678" y="6721475"/>
            <a:ext cx="780827" cy="1365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26668-687B-47AB-A399-9943A8F2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678" y="7715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Component status 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4235738"/>
              </p:ext>
            </p:extLst>
          </p:nvPr>
        </p:nvGraphicFramePr>
        <p:xfrm>
          <a:off x="1129797" y="1552511"/>
          <a:ext cx="9340979" cy="457671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561526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2839019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1940434">
                  <a:extLst>
                    <a:ext uri="{9D8B030D-6E8A-4147-A177-3AD203B41FA5}">
                      <a16:colId xmlns:a16="http://schemas.microsoft.com/office/drawing/2014/main" val="1584935695"/>
                    </a:ext>
                  </a:extLst>
                </a:gridCol>
              </a:tblGrid>
              <a:tr h="60811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Name of the components </a:t>
                      </a:r>
                    </a:p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Quantity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               Status 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588573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004244551"/>
                  </a:ext>
                </a:extLst>
              </a:tr>
              <a:tr h="537393"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dirty="0">
                          <a:effectLst/>
                          <a:latin typeface="myriad-pro"/>
                        </a:rPr>
                        <a:t>Arduino Uno Board 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Received     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52053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PIR sensor</a:t>
                      </a: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Received 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537393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BUZZER</a:t>
                      </a: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Received </a:t>
                      </a:r>
                    </a:p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943810387"/>
                  </a:ext>
                </a:extLst>
              </a:tr>
              <a:tr h="537393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Ultrasonic sensor </a:t>
                      </a: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Received 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52053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Breadboard</a:t>
                      </a: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    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Received 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49874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      LED</a:t>
                      </a: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Received </a:t>
                      </a:r>
                    </a:p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390226323"/>
                  </a:ext>
                </a:extLst>
              </a:tr>
              <a:tr h="4987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        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Jumper wires </a:t>
                      </a: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Received </a:t>
                      </a:r>
                    </a:p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2D108-1BA8-4015-8A00-41E4AF57BE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868678" y="6721475"/>
            <a:ext cx="780827" cy="1365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26668-687B-47AB-A399-9943A8F2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114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92DD4-E693-9BC2-2EB2-C52E6B76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95" y="465221"/>
            <a:ext cx="10708105" cy="1181018"/>
          </a:xfrm>
        </p:spPr>
        <p:txBody>
          <a:bodyPr/>
          <a:lstStyle/>
          <a:p>
            <a:r>
              <a:rPr lang="en-US" b="1" u="sng" dirty="0"/>
              <a:t>Part Technical Specifications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2869-812A-7C0B-847A-A14DDFB38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695" y="1254459"/>
            <a:ext cx="10515600" cy="54638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 </a:t>
            </a:r>
            <a:r>
              <a:rPr lang="en-US" sz="3600" dirty="0">
                <a:solidFill>
                  <a:schemeClr val="accent4">
                    <a:lumMod val="75000"/>
                  </a:schemeClr>
                </a:solidFill>
              </a:rPr>
              <a:t>Arduino Uno R3</a:t>
            </a:r>
            <a:r>
              <a:rPr lang="en-US" sz="36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ATmega328P  based  microcontroller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 Operating  voltage  of  5V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err="1"/>
              <a:t>Conprises</a:t>
            </a:r>
            <a:r>
              <a:rPr lang="en-US" sz="2400" dirty="0"/>
              <a:t>  of  14 -digit  l/O  pins</a:t>
            </a:r>
          </a:p>
          <a:p>
            <a:endParaRPr lang="en-US" sz="2400" dirty="0"/>
          </a:p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BUZZER</a:t>
            </a:r>
          </a:p>
          <a:p>
            <a:pPr>
              <a:buFont typeface="Wingdings" pitchFamily="2" charset="2"/>
              <a:buChar char="Ø"/>
            </a:pPr>
            <a:endParaRPr lang="en-US" sz="1600" dirty="0"/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A buzzer or beeper is an audio signaling device,                                                   which may be mechanical, electromechanical,                                                 or piezoelectric (piezo for short). </a:t>
            </a:r>
            <a:endParaRPr lang="en-IN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14123-6F92-C0A4-E520-98CCDB671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B59F8-3CAB-FE8F-C58A-EC061675E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C001CF-6CDF-A632-37BB-D26800380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657" y="1542142"/>
            <a:ext cx="3121944" cy="2294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C3548A-9EC9-5AF4-8EF1-A52A91CD5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138" y="4622919"/>
            <a:ext cx="2785461" cy="200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44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30A58-35B9-306A-9514-FAB521F943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08009" y="347412"/>
            <a:ext cx="4297679" cy="455295"/>
          </a:xfrm>
        </p:spPr>
        <p:txBody>
          <a:bodyPr/>
          <a:lstStyle/>
          <a:p>
            <a:r>
              <a:rPr lang="en-IN" dirty="0"/>
              <a:t>PIR SENSOR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B0BEC7-9EB7-4EA7-DB25-789CD8D26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8009" y="1028699"/>
            <a:ext cx="4668252" cy="4967839"/>
          </a:xfrm>
        </p:spPr>
        <p:txBody>
          <a:bodyPr/>
          <a:lstStyle/>
          <a:p>
            <a:r>
              <a:rPr lang="en-US" sz="2000" dirty="0"/>
              <a:t>Senses infrared signal emitted by various objects.</a:t>
            </a:r>
          </a:p>
          <a:p>
            <a:r>
              <a:rPr lang="en-US" sz="2000" dirty="0"/>
              <a:t>Sensing range is about 7 </a:t>
            </a:r>
            <a:r>
              <a:rPr lang="en-US" sz="2000" dirty="0" err="1"/>
              <a:t>metres</a:t>
            </a:r>
            <a:r>
              <a:rPr lang="en-US" sz="2000" dirty="0"/>
              <a:t> ( 100 degree cone)</a:t>
            </a:r>
          </a:p>
          <a:p>
            <a:r>
              <a:rPr lang="en-US" sz="2000" dirty="0"/>
              <a:t>Input voltage : DC 4.5-20 volts</a:t>
            </a:r>
          </a:p>
          <a:p>
            <a:r>
              <a:rPr lang="en-US" sz="2000" dirty="0"/>
              <a:t>Level output : High 3.3V / Low 0V</a:t>
            </a:r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3C44D8-9A42-AFE3-D36B-FFDD5B9D7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63344" y="345507"/>
            <a:ext cx="4297680" cy="457200"/>
          </a:xfrm>
        </p:spPr>
        <p:txBody>
          <a:bodyPr/>
          <a:lstStyle/>
          <a:p>
            <a:r>
              <a:rPr lang="en-IN" dirty="0"/>
              <a:t>ULTRASONIC SENSOR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2B9DD2-EAE2-81B4-1C33-0AA61075B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1028700"/>
            <a:ext cx="4297680" cy="4967838"/>
          </a:xfrm>
        </p:spPr>
        <p:txBody>
          <a:bodyPr/>
          <a:lstStyle/>
          <a:p>
            <a:r>
              <a:rPr lang="en-US" sz="2000" dirty="0"/>
              <a:t>Measures distance through ultrasound which travels through the air.</a:t>
            </a:r>
          </a:p>
          <a:p>
            <a:r>
              <a:rPr lang="en-US" sz="2000" dirty="0"/>
              <a:t>Ranging distance : 2cm-4m</a:t>
            </a:r>
          </a:p>
          <a:p>
            <a:r>
              <a:rPr lang="en-US" sz="2000" dirty="0"/>
              <a:t>Power supply : DC 5V</a:t>
            </a:r>
          </a:p>
          <a:p>
            <a:r>
              <a:rPr lang="en-US" sz="2000" dirty="0"/>
              <a:t>Operating current : 8mA</a:t>
            </a:r>
          </a:p>
          <a:p>
            <a:r>
              <a:rPr lang="en-US" sz="2000" dirty="0"/>
              <a:t>Working frequency : 40Hz</a:t>
            </a:r>
          </a:p>
          <a:p>
            <a:endParaRPr lang="en-IN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372BD3-17E2-9FF7-6081-4BF2BAC3D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19C753-7652-3CC4-C42B-2CA12B081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AE1AB4-CBD5-D9C8-0129-BB9071893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4" y="3512618"/>
            <a:ext cx="2868328" cy="2400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2A631B-72B1-2BE7-268B-5855E24FF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594" y="3645875"/>
            <a:ext cx="2606284" cy="226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81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0C655-2D91-0607-52C0-1054E8D0F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Plan Of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861D3-BB40-B7E3-74CD-478C1F91A7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6168" y="1684421"/>
            <a:ext cx="6801853" cy="482867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Assemble the circuit when we receive the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We will be using ultrasonic sensor and pir sensor at first to detect the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Ultrasonic sensor, uses ultrasonic rays to detect the object and can also tell the distance. It is usually used in radar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PIR sensor uses heat signals to detect the object , hence a point over ultrasonic sensor, which cannot detect soft objects.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We can also use screen to show distance between the line and the object.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CF3DD-0E26-AD96-18BE-F85253152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BDD90-9F8E-6B3D-7B62-AB376E2A8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22094-083F-B6B3-78A2-A779DA2BD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973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470AF-04E7-8B9C-FEC9-A4E1B9C47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0" y="898524"/>
            <a:ext cx="7437120" cy="1325880"/>
          </a:xfrm>
        </p:spPr>
        <p:txBody>
          <a:bodyPr/>
          <a:lstStyle/>
          <a:p>
            <a:r>
              <a:rPr lang="en-IN" dirty="0"/>
              <a:t>Week 1 &amp; 2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EE0BB-B173-9F27-CC07-BAB05BD36E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656573"/>
            <a:ext cx="6189346" cy="3311844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Ordered the components online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Received some of the components.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Made a sample hardware to check the working of the components.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Created Circuit Diagram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dirty="0"/>
              <a:t> 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C25DD-C83A-77E8-B6E8-AF071506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75AF0-A933-E203-0C73-A91C449B9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CE704-B6F7-86D5-AE68-6A8FC93EA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684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EE0BB-B173-9F27-CC07-BAB05BD36E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9074" y="481264"/>
            <a:ext cx="7716252" cy="5868736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19200" b="1" dirty="0">
                <a:solidFill>
                  <a:schemeClr val="accent1">
                    <a:lumMod val="75000"/>
                  </a:schemeClr>
                </a:solidFill>
              </a:rPr>
              <a:t>Week 3</a:t>
            </a:r>
          </a:p>
          <a:p>
            <a:pPr marL="0" indent="0">
              <a:buNone/>
            </a:pPr>
            <a:endParaRPr lang="en-US" sz="4800" dirty="0"/>
          </a:p>
          <a:p>
            <a:pPr>
              <a:buFont typeface="Wingdings" pitchFamily="2" charset="2"/>
              <a:buChar char="ü"/>
            </a:pPr>
            <a:r>
              <a:rPr lang="en-US" sz="7200" dirty="0"/>
              <a:t>Completed  the  coding  part  for  each  sensor .</a:t>
            </a:r>
          </a:p>
          <a:p>
            <a:pPr>
              <a:buFont typeface="Wingdings" pitchFamily="2" charset="2"/>
              <a:buChar char="ü"/>
            </a:pPr>
            <a:r>
              <a:rPr lang="en-US" sz="7200" dirty="0"/>
              <a:t>Combined  both  the  code  and  made the final  code.</a:t>
            </a:r>
          </a:p>
          <a:p>
            <a:pPr>
              <a:buFont typeface="Wingdings" pitchFamily="2" charset="2"/>
              <a:buChar char="ü"/>
            </a:pPr>
            <a:r>
              <a:rPr lang="en-US" sz="7200" dirty="0"/>
              <a:t>Designed the  final  hardware  as  per  the  circuit  made  in  the  </a:t>
            </a:r>
            <a:r>
              <a:rPr lang="en-US" sz="7200" dirty="0" err="1"/>
              <a:t>tinkercad</a:t>
            </a:r>
            <a:r>
              <a:rPr lang="en-US" sz="7200" dirty="0"/>
              <a:t>.</a:t>
            </a:r>
          </a:p>
          <a:p>
            <a:pPr>
              <a:buFont typeface="Wingdings" pitchFamily="2" charset="2"/>
              <a:buChar char="ü"/>
            </a:pPr>
            <a:r>
              <a:rPr lang="en-US" sz="7200" dirty="0"/>
              <a:t>Tested  the  working  of  the  hardware  using  the  final  code.</a:t>
            </a:r>
          </a:p>
          <a:p>
            <a:endParaRPr lang="en-US" sz="5600" dirty="0"/>
          </a:p>
          <a:p>
            <a:pPr>
              <a:buFont typeface="Wingdings" pitchFamily="2" charset="2"/>
              <a:buChar char="ü"/>
            </a:pPr>
            <a:endParaRPr lang="en-US" sz="1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9200" b="1" dirty="0">
                <a:solidFill>
                  <a:schemeClr val="accent1">
                    <a:lumMod val="75000"/>
                  </a:schemeClr>
                </a:solidFill>
              </a:rPr>
              <a:t>Week</a:t>
            </a:r>
            <a:r>
              <a:rPr lang="en-US" sz="16000" b="1" dirty="0">
                <a:solidFill>
                  <a:schemeClr val="accent1">
                    <a:lumMod val="75000"/>
                  </a:schemeClr>
                </a:solidFill>
              </a:rPr>
              <a:t> 4</a:t>
            </a:r>
            <a:endParaRPr lang="en-US" sz="16000" b="1" dirty="0"/>
          </a:p>
          <a:p>
            <a:pPr>
              <a:buFont typeface="Wingdings" pitchFamily="2" charset="2"/>
              <a:buChar char="ü"/>
            </a:pPr>
            <a:r>
              <a:rPr lang="en-US" sz="7200" dirty="0"/>
              <a:t>Arranged  the  hardware  model  with  the  sensors  in  a  suitable  positions  for  the  goal line technology.</a:t>
            </a:r>
          </a:p>
          <a:p>
            <a:pPr>
              <a:buFont typeface="Wingdings" pitchFamily="2" charset="2"/>
              <a:buChar char="ü"/>
            </a:pPr>
            <a:r>
              <a:rPr lang="en-US" sz="7200" dirty="0"/>
              <a:t>Tested  the  model  with  soft  as  well  as  hard  </a:t>
            </a:r>
            <a:r>
              <a:rPr lang="en-US" sz="7200" dirty="0" err="1"/>
              <a:t>objets</a:t>
            </a:r>
            <a:r>
              <a:rPr lang="en-US" sz="7200" dirty="0"/>
              <a:t>  (</a:t>
            </a:r>
            <a:r>
              <a:rPr lang="en-US" sz="7200" dirty="0" err="1"/>
              <a:t>eg</a:t>
            </a:r>
            <a:r>
              <a:rPr lang="en-US" sz="7200" dirty="0"/>
              <a:t>: </a:t>
            </a:r>
            <a:r>
              <a:rPr lang="en-US" sz="7200" dirty="0" err="1"/>
              <a:t>paperball</a:t>
            </a:r>
            <a:r>
              <a:rPr lang="en-US" sz="7200" dirty="0"/>
              <a:t> , season ball  etc. )</a:t>
            </a:r>
          </a:p>
          <a:p>
            <a:pPr>
              <a:buFont typeface="Wingdings" pitchFamily="2" charset="2"/>
              <a:buChar char="ü"/>
            </a:pPr>
            <a:r>
              <a:rPr lang="en-US" sz="7200" dirty="0"/>
              <a:t>Making  a  video  to  publish  on  </a:t>
            </a:r>
            <a:r>
              <a:rPr lang="en-US" sz="7200" dirty="0" err="1"/>
              <a:t>youtube</a:t>
            </a:r>
            <a:r>
              <a:rPr lang="en-US" sz="7200" dirty="0"/>
              <a:t>  with  the  working  of  model  and  suitable  explanations.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dirty="0"/>
              <a:t> 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C25DD-C83A-77E8-B6E8-AF071506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75AF0-A933-E203-0C73-A91C449B9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CE704-B6F7-86D5-AE68-6A8FC93EA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917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75787-31A5-A04F-80DE-2308B33C1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FINAL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26964-34AC-B96F-C18C-7032857921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8104" y="1744344"/>
            <a:ext cx="6596061" cy="4896005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int LED = 13;           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int PIR = 5; int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trigPin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= 2;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int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echoPin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= 3;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int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buzzPin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= 8;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void setup() {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(LED, OUTPUT); 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(PIR, INPUT);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(LED_BUILTIN, OUTPUT);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trigPin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OUTPUT);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echoPin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INPUT);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buzzPin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OUTPUT);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Serial.begin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(9600);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}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5AF35-B8F5-CDA8-9F19-CB3ADF31D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65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5AF35-B8F5-CDA8-9F19-CB3ADF31D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B22977-B2AA-0A57-7A0F-DA1929232E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34696" y="707764"/>
            <a:ext cx="6817199" cy="5442471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void loop(){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if (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digitalRead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(PIR) == HIGH) {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(LED, HIGH);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(LED_BUILTIN, HIGH);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("Motion detected!");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  delay(10);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}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else {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(LED, LOW); 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(LED_BUILTIN, LOW);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("Motion stopped!");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  delay(10); }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int duration, distance;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trigPin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HIGH);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delay(1);</a:t>
            </a:r>
          </a:p>
          <a:p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525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5AF35-B8F5-CDA8-9F19-CB3ADF31D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B22977-B2AA-0A57-7A0F-DA1929232E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90281" y="1096441"/>
            <a:ext cx="6817199" cy="5442471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trigPin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LOW);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duration =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pulseIn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echoPin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HIGH);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distance = (duration/2) / 29.1;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if (distance &lt;= 50 &amp;&amp; distance &gt;= 0) {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buzzPin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HIGH);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} else {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buzzPin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LOW);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delay(60);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83063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342" y="792558"/>
            <a:ext cx="6343650" cy="132588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Project Assigned 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/>
          <a:p>
            <a:r>
              <a:rPr lang="en-IN" sz="3200" b="1" u="sng" dirty="0">
                <a:solidFill>
                  <a:srgbClr val="002060"/>
                </a:solidFill>
              </a:rPr>
              <a:t>Computer Vision Based</a:t>
            </a:r>
          </a:p>
          <a:p>
            <a:r>
              <a:rPr lang="en-IN" sz="2400" dirty="0"/>
              <a:t>System that will track the motion of a moving object , and a signal will be given when the object crosses the line.</a:t>
            </a:r>
          </a:p>
          <a:p>
            <a:endParaRPr lang="en-US" dirty="0"/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64D06C77-08BF-4ABC-8656-21CAB4DF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5FA84566-6373-4E7B-AA6F-CA6C7346E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98D92D2-0F62-443D-BB2D-F4E23724D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50453-F2CF-5DD3-180C-46A6F489F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263" y="501650"/>
            <a:ext cx="10379242" cy="140736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Schematic view of final circuit</a:t>
            </a:r>
            <a:endParaRPr lang="en-IN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D71CE7D-CF3F-ECBA-701E-D767BAEF3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1800681-E2B7-5418-08E0-B671D4FEB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8CD9C14-7C6E-E082-774D-246C4B09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DB5B3E8-837C-EBC7-CD31-0532936ED69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044825" y="2422525"/>
            <a:ext cx="8535988" cy="393382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CC510E-EE29-9A6A-6D05-E69CDE716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69" y="2037839"/>
            <a:ext cx="9694082" cy="431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7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6D92F-11CC-A355-8CEE-20D18D7FF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36885"/>
            <a:ext cx="8951495" cy="946484"/>
          </a:xfrm>
        </p:spPr>
        <p:txBody>
          <a:bodyPr/>
          <a:lstStyle/>
          <a:p>
            <a:r>
              <a:rPr lang="en-IN" dirty="0"/>
              <a:t>Circuit Diagram 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11F1636-A803-3C44-52F5-775801E38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103F90D-5786-03CA-B9C2-EF7DDF61B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20D5AFA-925A-B4F0-0842-6158C1E85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2D77425-E802-D1FE-5A15-51A96A13AE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902825" cy="5119687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26D485-8C3C-D33E-8253-80AC83FA9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6" y="1123247"/>
            <a:ext cx="10572534" cy="55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28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969B-5160-3D4E-3C5F-55E322CBB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2" y="330140"/>
            <a:ext cx="7041481" cy="1306155"/>
          </a:xfrm>
        </p:spPr>
        <p:txBody>
          <a:bodyPr>
            <a:noAutofit/>
          </a:bodyPr>
          <a:lstStyle/>
          <a:p>
            <a:r>
              <a:rPr lang="en-IN" sz="3600" dirty="0"/>
              <a:t> </a:t>
            </a:r>
            <a:r>
              <a:rPr lang="en-US" sz="3600" dirty="0"/>
              <a:t>what each team member did for the project?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361DE-881E-033A-3FF5-5719A8E4DC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5513" y="1718457"/>
            <a:ext cx="1844842" cy="362632"/>
          </a:xfrm>
        </p:spPr>
        <p:txBody>
          <a:bodyPr/>
          <a:lstStyle/>
          <a:p>
            <a:r>
              <a:rPr lang="en-IN" sz="2400" dirty="0" err="1"/>
              <a:t>Shivam</a:t>
            </a:r>
            <a:r>
              <a:rPr lang="en-IN" sz="3200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92956-78CC-8E2D-0BB4-AB6353548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513" y="2241760"/>
            <a:ext cx="7202403" cy="154043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US" sz="2400" dirty="0"/>
              <a:t>Whole hardware part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US" sz="2400" dirty="0"/>
              <a:t>Ordering and receiving the components.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US" sz="2400" dirty="0"/>
              <a:t>Designed the circuit with the help of team members.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lang="en-US" sz="2000" dirty="0"/>
          </a:p>
          <a:p>
            <a:pPr>
              <a:buFont typeface="Wingdings" pitchFamily="2" charset="2"/>
              <a:buChar char="ü"/>
            </a:pP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8F85E-D365-E294-1DDB-B52ABF2F8F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5513" y="4033059"/>
            <a:ext cx="2389771" cy="428569"/>
          </a:xfrm>
        </p:spPr>
        <p:txBody>
          <a:bodyPr/>
          <a:lstStyle/>
          <a:p>
            <a:r>
              <a:rPr lang="en-IN" sz="2400" dirty="0" err="1"/>
              <a:t>Annanya</a:t>
            </a:r>
            <a:r>
              <a:rPr lang="en-IN" sz="2400" dirty="0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3DC0A8-B121-B9B5-F554-5BE075F134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632" y="4653973"/>
            <a:ext cx="7715249" cy="18738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US" sz="2400" dirty="0"/>
              <a:t>Done the coding part for the PIR sensor in </a:t>
            </a:r>
            <a:r>
              <a:rPr lang="en-US" sz="2400" dirty="0" err="1"/>
              <a:t>arduino</a:t>
            </a:r>
            <a:r>
              <a:rPr lang="en-US" sz="2400" dirty="0"/>
              <a:t> IDE 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US" sz="2400" dirty="0"/>
              <a:t>Made the final video to explain the code 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US" sz="2400" dirty="0"/>
              <a:t>Collected all the </a:t>
            </a:r>
            <a:r>
              <a:rPr lang="en-US" sz="2400" dirty="0" err="1"/>
              <a:t>vedio</a:t>
            </a:r>
            <a:r>
              <a:rPr lang="en-US" sz="2400" dirty="0"/>
              <a:t> and made a final one 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lang="en-US" sz="2400" dirty="0"/>
          </a:p>
          <a:p>
            <a:endParaRPr lang="en-IN" sz="1600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81FCC0D-13DF-36B5-A7E8-A2EED2AF6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11E554E-0D92-937A-EB61-A6291F3B8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A6B136A-9B9B-09F6-3035-3DB06CFCB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22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969B-5160-3D4E-3C5F-55E322CBB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82" y="210519"/>
            <a:ext cx="6800850" cy="1185832"/>
          </a:xfrm>
        </p:spPr>
        <p:txBody>
          <a:bodyPr>
            <a:noAutofit/>
          </a:bodyPr>
          <a:lstStyle/>
          <a:p>
            <a:r>
              <a:rPr lang="en-IN" sz="3600" dirty="0"/>
              <a:t> </a:t>
            </a:r>
            <a:r>
              <a:rPr lang="en-US" sz="3600" dirty="0"/>
              <a:t>what each team member did for the project?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361DE-881E-033A-3FF5-5719A8E4DC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982" y="1429953"/>
            <a:ext cx="3200400" cy="445005"/>
          </a:xfrm>
        </p:spPr>
        <p:txBody>
          <a:bodyPr/>
          <a:lstStyle/>
          <a:p>
            <a:r>
              <a:rPr lang="en-IN" sz="2400" dirty="0" err="1"/>
              <a:t>Keskava</a:t>
            </a:r>
            <a:r>
              <a:rPr lang="en-IN" sz="2400" dirty="0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92956-78CC-8E2D-0BB4-AB6353548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1049" y="2097980"/>
            <a:ext cx="6993355" cy="19167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US" sz="2600" dirty="0"/>
              <a:t>Done the code for the Ultrasonic sensor.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US" sz="2600" dirty="0"/>
              <a:t>Combined the two codes to make the  code for the final circuit.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US" sz="2600" dirty="0"/>
              <a:t>Helped </a:t>
            </a:r>
            <a:r>
              <a:rPr lang="en-US" sz="2600" dirty="0" err="1"/>
              <a:t>Annanya</a:t>
            </a:r>
            <a:r>
              <a:rPr lang="en-US" sz="2600" dirty="0"/>
              <a:t>  in video editing .</a:t>
            </a:r>
          </a:p>
          <a:p>
            <a:endParaRPr lang="en-IN" sz="1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51030A-17C7-C812-42F9-38CE5AFE66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4982" y="3887242"/>
            <a:ext cx="2695074" cy="584404"/>
          </a:xfrm>
        </p:spPr>
        <p:txBody>
          <a:bodyPr/>
          <a:lstStyle/>
          <a:p>
            <a:r>
              <a:rPr lang="en-IN" sz="2400" dirty="0"/>
              <a:t>Shailaja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C21F541-B4E7-7AE2-165D-2502FC9808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4982" y="4315283"/>
            <a:ext cx="6993355" cy="173928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US" sz="2400" dirty="0"/>
              <a:t>Made the final circuit diagram in tinker cad.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US" sz="2400" dirty="0"/>
              <a:t> Made the final video to describe the circuit parts 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US" sz="2400" dirty="0"/>
              <a:t>Helped </a:t>
            </a:r>
            <a:r>
              <a:rPr lang="en-US" sz="2400" dirty="0" err="1"/>
              <a:t>Shivam</a:t>
            </a:r>
            <a:r>
              <a:rPr lang="en-US" sz="2400" dirty="0"/>
              <a:t> in positioning the sensors 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lang="en-US" sz="2400" dirty="0"/>
          </a:p>
          <a:p>
            <a:endParaRPr lang="en-IN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81FCC0D-13DF-36B5-A7E8-A2EED2AF6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11E554E-0D92-937A-EB61-A6291F3B8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A6B136A-9B9B-09F6-3035-3DB06CFCB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413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06383-1C0C-DA77-F393-6F8597202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253" y="352927"/>
            <a:ext cx="8165431" cy="1427748"/>
          </a:xfrm>
        </p:spPr>
        <p:txBody>
          <a:bodyPr/>
          <a:lstStyle/>
          <a:p>
            <a:r>
              <a:rPr lang="en-US" sz="4400" b="1" u="sng" dirty="0"/>
              <a:t>What we could achieve and what was left out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CEB1B-EB71-AEC9-0FD9-6C76475A18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86990" y="2342147"/>
            <a:ext cx="7796464" cy="437932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/>
              <a:t>We could achieve the basic idea behind goal line technology and make the project work 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/>
              <a:t>Also the distance between the ball and the goal line could have achieved by using camera/screen feature but could not do so due to lack of machine learning knowledge and budget issues.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/>
              <a:t>It was also planned to make a separate goal post and fix the sensors in it but in the end we decided to use a square study table for the project , but it served the same purpose of acting as a goal post.</a:t>
            </a:r>
          </a:p>
          <a:p>
            <a:endParaRPr lang="en-IN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1F5E346-9351-3E2F-3921-D74E6B05F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79FD692-E7C7-B376-9934-7EC5E472A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4095943-570F-0081-4C2E-BF391D6F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595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4664" y="1122363"/>
            <a:ext cx="5486400" cy="238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4"/>
            <a:ext cx="6800850" cy="132588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Objectives and scope of the project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34736B3-AED1-4C54-B8E7-8E4D26E3B9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/>
          <a:lstStyle/>
          <a:p>
            <a:endParaRPr lang="en-ZA" dirty="0"/>
          </a:p>
          <a:p>
            <a:endParaRPr lang="en-US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984DC875-B30E-4034-B7A4-390DBB6378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37760" y="2606040"/>
            <a:ext cx="633984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59" y="2224405"/>
            <a:ext cx="6642736" cy="109373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objective of goal line technology is not to replace the role of the officials , but rather to support them in their decision-making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57D67FB9-44E6-49D8-9419-FD6B4644CB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2208" y="3539861"/>
            <a:ext cx="6339841" cy="1349003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This System doesn’t rely on cameras , instead using  magnetic field to the track the ball .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B4C1BA5-5E1C-4F99-8F66-BCA2EBDF4F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7759" y="4779276"/>
            <a:ext cx="6185536" cy="1291429"/>
          </a:xfrm>
        </p:spPr>
        <p:txBody>
          <a:bodyPr>
            <a:noAutofit/>
          </a:bodyPr>
          <a:lstStyle/>
          <a:p>
            <a:r>
              <a:rPr lang="en-US" sz="2400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This technology has effectively reduced the controversies around so-called “goal-line incidents” during the games .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C75D2-5D5B-46F8-8017-90EEE1471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BD69A-115E-4656-A53E-500EC253A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6FA97-1026-4096-AB75-6CB2D1A8B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975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5"/>
            <a:ext cx="6400800" cy="1325880"/>
          </a:xfrm>
        </p:spPr>
        <p:txBody>
          <a:bodyPr>
            <a:normAutofit/>
          </a:bodyPr>
          <a:lstStyle/>
          <a:p>
            <a:r>
              <a:rPr lang="en-IN" sz="4400" u="sng" dirty="0">
                <a:solidFill>
                  <a:srgbClr val="002060"/>
                </a:solidFill>
              </a:rPr>
              <a:t>Team Members And Roles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22650" lvl="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Shivam</a:t>
            </a:r>
            <a:r>
              <a:rPr lang="en-US" sz="2400" dirty="0"/>
              <a:t> </a:t>
            </a:r>
            <a:r>
              <a:rPr lang="en-US" sz="2400" dirty="0" err="1"/>
              <a:t>Undare</a:t>
            </a:r>
            <a:r>
              <a:rPr lang="en-US" sz="2400" dirty="0"/>
              <a:t> :  Hardware</a:t>
            </a:r>
          </a:p>
          <a:p>
            <a:pPr marL="3226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Annanya</a:t>
            </a:r>
            <a:r>
              <a:rPr lang="en-US" sz="2400" dirty="0"/>
              <a:t> Agrawal :  Software </a:t>
            </a:r>
            <a:r>
              <a:rPr lang="en-IN" sz="2400" dirty="0"/>
              <a:t>and Code</a:t>
            </a:r>
          </a:p>
          <a:p>
            <a:pPr marL="322650" indent="-285750">
              <a:buFont typeface="Arial" panose="020B0604020202020204" pitchFamily="34" charset="0"/>
              <a:buChar char="•"/>
            </a:pPr>
            <a:r>
              <a:rPr lang="en-IN" sz="2400" dirty="0" err="1"/>
              <a:t>Dhondi</a:t>
            </a:r>
            <a:r>
              <a:rPr lang="en-IN" sz="2400" dirty="0"/>
              <a:t> Keshava :  </a:t>
            </a:r>
            <a:r>
              <a:rPr lang="en-US" sz="2400" dirty="0"/>
              <a:t>Software </a:t>
            </a:r>
            <a:r>
              <a:rPr lang="en-IN" sz="2400" dirty="0"/>
              <a:t>and Code</a:t>
            </a:r>
          </a:p>
          <a:p>
            <a:pPr marL="322650" indent="-285750">
              <a:buFont typeface="Arial" panose="020B0604020202020204" pitchFamily="34" charset="0"/>
              <a:buChar char="•"/>
            </a:pPr>
            <a:r>
              <a:rPr lang="en-IN" sz="2400" dirty="0"/>
              <a:t>Shailaja </a:t>
            </a:r>
            <a:r>
              <a:rPr lang="en-IN" sz="2400" dirty="0" err="1"/>
              <a:t>Pentewad</a:t>
            </a:r>
            <a:r>
              <a:rPr lang="en-IN" sz="2400" dirty="0"/>
              <a:t> :  Circuit Design and Coordination </a:t>
            </a:r>
          </a:p>
          <a:p>
            <a:pPr marL="3226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6900"/>
            <a:r>
              <a:rPr lang="en-IN" sz="2400" dirty="0"/>
              <a:t>Preparation of ppts and  presentation is distributed among all team members equally.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DCDC2-CD20-4DB5-9E57-C77BD206EA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E3610-5D4C-4D4E-9629-C65577BBB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35E65-4915-4C63-8216-0ED593FFC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591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34736B3-AED1-4C54-B8E7-8E4D26E3B9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/>
          <a:lstStyle/>
          <a:p>
            <a:endParaRPr lang="en-ZA" dirty="0"/>
          </a:p>
          <a:p>
            <a:endParaRPr lang="en-US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984DC875-B30E-4034-B7A4-390DBB6378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37760" y="2606040"/>
            <a:ext cx="633984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40307" y="510988"/>
            <a:ext cx="7340188" cy="41148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202124"/>
                </a:solidFill>
                <a:latin typeface="Roboto" panose="02000000000000000000" pitchFamily="2" charset="0"/>
              </a:rPr>
              <a:t>This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2400" dirty="0">
                <a:solidFill>
                  <a:srgbClr val="202124"/>
                </a:solidFill>
                <a:latin typeface="Roboto" panose="02000000000000000000" pitchFamily="2" charset="0"/>
              </a:rPr>
              <a:t>S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ystem that does not rely on cameras, instead using a magnetic field to track the ball. A sensor is embedded inside the ball, which detects the magnetic field produced by thin wires run underneath the penalty box. A computer tracks the position of the ball via the sensor and detects when the ball crosses the goal line .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C75D2-5D5B-46F8-8017-90EEE1471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BD69A-115E-4656-A53E-500EC253A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6FA97-1026-4096-AB75-6CB2D1A8B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69CED8-C73D-BF19-3650-F06B960F8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269" y="2788920"/>
            <a:ext cx="5278264" cy="400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91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34736B3-AED1-4C54-B8E7-8E4D26E3B9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/>
          <a:lstStyle/>
          <a:p>
            <a:endParaRPr lang="en-ZA" dirty="0"/>
          </a:p>
          <a:p>
            <a:endParaRPr lang="en-US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984DC875-B30E-4034-B7A4-390DBB6378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37760" y="2606040"/>
            <a:ext cx="633984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C75D2-5D5B-46F8-8017-90EEE1471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BD69A-115E-4656-A53E-500EC253A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6FA97-1026-4096-AB75-6CB2D1A8B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11CCF3-CC58-130F-9FD0-DBD82FDDD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461" y="139700"/>
            <a:ext cx="4872012" cy="658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89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F790E-18B8-1A39-41AC-8A00E6B90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16011-93EE-2FA9-5B84-371CD2281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5959C-2E13-30D5-4A74-D8B5EB907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5520370-6D23-A688-7B2C-7D5A160F0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694" y="439271"/>
            <a:ext cx="4939553" cy="5844988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GoalRef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GoalRef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features a passive electronic circuit embedded in the ball and a low-frequency magnetic field around the goal. Any change in the field on or behind the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goalline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is detected by coils embedded in the goal frame, which determine the scoring of a goal. By producing low magnetic fields around the goals,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GoalRef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creates the radio equivalent of a light curtain [6]. As soon as the ball has wholly crossed the goal line between the posts, a change in the magnetic field is detected. A goa</a:t>
            </a:r>
            <a:endParaRPr lang="en-IN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B64125-3E6F-7561-8CC3-BBE580A93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398" y="959224"/>
            <a:ext cx="5674097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6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F790E-18B8-1A39-41AC-8A00E6B90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16011-93EE-2FA9-5B84-371CD2281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5959C-2E13-30D5-4A74-D8B5EB907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WhatsApp Video 2022-06-10 at 5.34.13 PM">
            <a:hlinkClick r:id="" action="ppaction://media"/>
            <a:extLst>
              <a:ext uri="{FF2B5EF4-FFF2-40B4-BE49-F238E27FC236}">
                <a16:creationId xmlns:a16="http://schemas.microsoft.com/office/drawing/2014/main" id="{F199E14A-8395-A4EE-4F4F-7768DFBC93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530" y="185130"/>
            <a:ext cx="11206201" cy="616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5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4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1AF9F-3A1C-D29C-4122-CA8EAF0E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Softwares</a:t>
            </a:r>
            <a:r>
              <a:rPr lang="en-IN" dirty="0"/>
              <a:t> used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D6615-D6F4-07E4-6861-45927ECCD59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044951" y="2423159"/>
            <a:ext cx="4571805" cy="777239"/>
          </a:xfrm>
        </p:spPr>
        <p:txBody>
          <a:bodyPr/>
          <a:lstStyle/>
          <a:p>
            <a:r>
              <a:rPr lang="en-IN" sz="2400" dirty="0" err="1"/>
              <a:t>TiNker</a:t>
            </a:r>
            <a:r>
              <a:rPr lang="en-IN" sz="2400" dirty="0"/>
              <a:t> cad for circuit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30B3A4-FE03-B29D-2DFE-F42F3E5FA0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044954" y="3200398"/>
            <a:ext cx="4921999" cy="778216"/>
          </a:xfrm>
        </p:spPr>
        <p:txBody>
          <a:bodyPr/>
          <a:lstStyle/>
          <a:p>
            <a:r>
              <a:rPr lang="en-IN" sz="2400" dirty="0" err="1"/>
              <a:t>ArDuino</a:t>
            </a:r>
            <a:r>
              <a:rPr lang="en-IN" sz="2400" dirty="0"/>
              <a:t> IDE for code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B8A752-6C7F-E572-4BC8-187B528E1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D32B761-A9DB-EA9C-C8BD-C3881A5D2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DA3F22E-FF3F-7561-2F1D-243760DCA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68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tm33968143_Win32_JB_SL_v3" id="{C3D5CE6D-3494-4BBD-B7F5-AA5B348ED394}" vid="{982B489A-C9B1-4FBF-BBC5-D41820D271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4F7209-A407-4CFB-9C3E-C69AB93152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6D1D862-643C-46A1-A5ED-679CEB6DE2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CDCE58-E008-4D50-B18E-ADC19CB290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week2PPT</Template>
  <TotalTime>906</TotalTime>
  <Words>1297</Words>
  <Application>Microsoft Office PowerPoint</Application>
  <PresentationFormat>Widescreen</PresentationFormat>
  <Paragraphs>252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Amasis MT Pro Black</vt:lpstr>
      <vt:lpstr>Arial</vt:lpstr>
      <vt:lpstr>Avenir Next LT Pro</vt:lpstr>
      <vt:lpstr>Calibri</vt:lpstr>
      <vt:lpstr>myriad-pro</vt:lpstr>
      <vt:lpstr>Roboto</vt:lpstr>
      <vt:lpstr>Wingdings</vt:lpstr>
      <vt:lpstr>Office Theme</vt:lpstr>
      <vt:lpstr>DIY PROJECT</vt:lpstr>
      <vt:lpstr>Project Assigned </vt:lpstr>
      <vt:lpstr>Objectives and scope of the project</vt:lpstr>
      <vt:lpstr>Team Members And Roles</vt:lpstr>
      <vt:lpstr>PowerPoint Presentation</vt:lpstr>
      <vt:lpstr>PowerPoint Presentation</vt:lpstr>
      <vt:lpstr>PowerPoint Presentation</vt:lpstr>
      <vt:lpstr>PowerPoint Presentation</vt:lpstr>
      <vt:lpstr>Softwares used :</vt:lpstr>
      <vt:lpstr>COMPONENTS</vt:lpstr>
      <vt:lpstr>Component status </vt:lpstr>
      <vt:lpstr>Part Technical Specifications </vt:lpstr>
      <vt:lpstr>PowerPoint Presentation</vt:lpstr>
      <vt:lpstr>Plan Of Action</vt:lpstr>
      <vt:lpstr>Week 1 &amp; 2 progress</vt:lpstr>
      <vt:lpstr>PowerPoint Presentation</vt:lpstr>
      <vt:lpstr>FINAL CODE</vt:lpstr>
      <vt:lpstr>PowerPoint Presentation</vt:lpstr>
      <vt:lpstr>PowerPoint Presentation</vt:lpstr>
      <vt:lpstr>Schematic view of final circuit</vt:lpstr>
      <vt:lpstr>Circuit Diagram </vt:lpstr>
      <vt:lpstr> what each team member did for the project?</vt:lpstr>
      <vt:lpstr> what each team member did for the project?</vt:lpstr>
      <vt:lpstr>What we could achieve and what was left out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DIY PROJECT</dc:title>
  <dc:creator>ANNANYA AGRAWAL</dc:creator>
  <cp:lastModifiedBy>ANNANYA AGRAWAL</cp:lastModifiedBy>
  <cp:revision>7</cp:revision>
  <dcterms:created xsi:type="dcterms:W3CDTF">2022-06-01T17:16:13Z</dcterms:created>
  <dcterms:modified xsi:type="dcterms:W3CDTF">2022-06-15T19:08:46Z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